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D7A47-3A0F-DB47-815E-59332FA60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78513-2B80-4B4A-8D7B-E362D1AA6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218FA-6622-404D-841E-1F6B9030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EE346-B857-9D40-BBCB-3B2056524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5B58A-B1AC-1749-988F-10D6EACA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31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E0D06-5243-D044-92FE-7335F704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18442-5E2F-2D4E-B608-A665C41BF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DD380-5581-2B4D-BF02-B625A0C10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A4D8-BF3E-2C4D-ACFE-0CFD1CF89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493DB-EF87-2942-B68C-927EA0585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99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9BAE9-0C94-F944-838A-447DA0A1B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FFDE-1C04-5B42-8116-F2043B0D3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74B79-0A25-5145-948E-F814E2735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1CB26-3137-AA4A-8960-60274B1EF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14E9F-EBF9-674D-895D-CBFBE21C0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4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9920F-51A0-574C-995F-823C88203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1EE49-3D9A-D141-8B72-244075327B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EA9A34-2982-1145-B32D-D3DDB1FCE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F10A1-83F9-7749-BC03-11FAE2776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B84D7-6439-8D48-8D7F-1A3E283F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0664B4-D682-6E4D-84B4-D713CD93D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2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C15A-EF76-AB43-B0CF-31A69869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430A2-BC77-B24D-86B4-735682D84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EE204-AF67-7F48-B0BF-959ED15BD0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D7B64-B68D-9447-9D7E-7E88926DD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1D85F2-6C42-B14C-AEB2-D4933164B7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192039-9582-6948-AAD4-5B6EDBF9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A28657-6BFC-7E49-B339-259B845F0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027DE5-F15E-9E4E-BC2B-289B8156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5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59C39-667F-E446-9242-F1F37AA86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5F4E0-8D71-684B-A7CB-095298E9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6263A4-F1FF-9D40-9EEF-DAF17D3A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99317E-777A-A241-BDE6-DCF3DEFF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0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841CF3-B6DD-C44D-80A4-E74A633F2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C2C770-A819-7547-B06E-3E59ADB6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8FE8A-5117-A84C-B662-0D079B90D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4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BD7A-28D2-D640-ABD1-16993FA1F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BF087-6027-1C49-97BA-82B896972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11622-0876-1547-A7A7-3386B591A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DA7537-FE2A-964C-AAC5-E87512F18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A2CA51-A628-CA4B-B0E3-58D435FF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E1D43-CD39-DA45-86D6-0E253DAB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4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F924-8B56-5549-86FB-BAA3F26E6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8CE69-3B78-4742-BE93-6AEFE17B9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3ED32-8A2D-A440-BEF6-E03A051F1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1AECC-D164-E241-9DA6-47F674B22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B9766-FF67-4B4B-9897-3B321CA6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5B78BD-DE0B-CF4A-9D54-9B0B27FE2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94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395C-E8D1-004E-AEF3-47FFDB8C9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E5033-A0C9-3D4B-8DFB-21617FFA8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ECCAC-0A54-1145-8EF5-B9E259981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907D1-3249-7047-B45B-F62B31687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B3AEA-B023-944B-9170-40B70A95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41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641069-03CB-4F47-B2BE-64EBCA9667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F0BC8-EBFB-6441-A2FB-249973D27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63393-9865-C048-B255-392C9A9A2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BA2E7-1044-C044-9430-921A08687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6C198-BDCA-6044-909E-4F634AAB4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58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DC51C8-F8DF-684D-ADB4-083F1B7EC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CFDD-E6F0-D34C-88F7-F6848F73D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03A96-7727-1544-B23B-DE1B1FB64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A4416-9374-354E-9AE2-B4DA01E3D5B0}" type="datetimeFigureOut">
              <a:rPr lang="en-US" smtClean="0"/>
              <a:t>11/26/19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50AEC-185E-D548-BEB0-5FFD053C9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A3AA-37D9-954B-B1C6-617A5F50F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027D9-E436-F94E-A38C-27C591EB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90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AEB9-1485-2745-BECC-634E6CCF7F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Disaster Recovery and Recurring Violence in Puerto Rico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510B6A-2F0F-2A4F-BD21-BA55DE767D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26 November 2019</a:t>
            </a:r>
          </a:p>
        </p:txBody>
      </p:sp>
    </p:spTree>
    <p:extLst>
      <p:ext uri="{BB962C8B-B14F-4D97-AF65-F5344CB8AC3E}">
        <p14:creationId xmlns:p14="http://schemas.microsoft.com/office/powerpoint/2010/main" val="2634590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E832-F543-6D42-A162-21A9A1392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Hurricanes Irma and Maria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A456A-94A1-F64B-B73E-C52BBE74C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September 2017:</a:t>
            </a:r>
          </a:p>
        </p:txBody>
      </p:sp>
      <p:pic>
        <p:nvPicPr>
          <p:cNvPr id="1026" name="Picture 2" descr="Image result for hurricane maria and irma tracks">
            <a:extLst>
              <a:ext uri="{FF2B5EF4-FFF2-40B4-BE49-F238E27FC236}">
                <a16:creationId xmlns:a16="http://schemas.microsoft.com/office/drawing/2014/main" id="{65002A66-A142-F843-B705-65B8E5E88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854" y="2341331"/>
            <a:ext cx="6406139" cy="435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4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60D13-5302-1C4D-928F-F95C1DF7A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were the storms’ impacts?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78E7A-0F64-C24E-8BB5-801DE1945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Garcia-Lopez 2018:</a:t>
            </a:r>
          </a:p>
          <a:p>
            <a:pPr lvl="1"/>
            <a:r>
              <a:rPr lang="en-US" dirty="0"/>
              <a:t>Water supply?</a:t>
            </a:r>
          </a:p>
          <a:p>
            <a:pPr lvl="1"/>
            <a:r>
              <a:rPr lang="en-US" dirty="0"/>
              <a:t>Energy supply?</a:t>
            </a:r>
          </a:p>
          <a:p>
            <a:pPr lvl="1"/>
            <a:r>
              <a:rPr lang="en-US" dirty="0"/>
              <a:t>Air and water pollution?</a:t>
            </a:r>
          </a:p>
          <a:p>
            <a:pPr lvl="1"/>
            <a:r>
              <a:rPr lang="en-US" dirty="0"/>
              <a:t>Food security?</a:t>
            </a:r>
          </a:p>
          <a:p>
            <a:pPr lvl="1"/>
            <a:endParaRPr lang="en-US" dirty="0"/>
          </a:p>
          <a:p>
            <a:r>
              <a:rPr lang="en-US" dirty="0"/>
              <a:t>NB: impacts are highly uneven </a:t>
            </a:r>
          </a:p>
          <a:p>
            <a:pPr lvl="1"/>
            <a:r>
              <a:rPr lang="en-US" dirty="0"/>
              <a:t>Production of uneven exposure to premature death</a:t>
            </a:r>
          </a:p>
          <a:p>
            <a:pPr lvl="1"/>
            <a:r>
              <a:rPr lang="en-US" dirty="0"/>
              <a:t>Amplified by failed response….</a:t>
            </a:r>
          </a:p>
        </p:txBody>
      </p:sp>
    </p:spTree>
    <p:extLst>
      <p:ext uri="{BB962C8B-B14F-4D97-AF65-F5344CB8AC3E}">
        <p14:creationId xmlns:p14="http://schemas.microsoft.com/office/powerpoint/2010/main" val="1169812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C7D5-6C2B-A24C-9C4C-4876769AE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the US federal government response differ from aid to other states?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D1320-7397-9744-8CD5-8753058CB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Speed of assistance?</a:t>
            </a:r>
          </a:p>
          <a:p>
            <a:r>
              <a:rPr lang="en-US" dirty="0"/>
              <a:t>Scale of assistance?</a:t>
            </a:r>
          </a:p>
          <a:p>
            <a:r>
              <a:rPr lang="en-US" dirty="0"/>
              <a:t>‘Geography’ of assistance?</a:t>
            </a:r>
          </a:p>
          <a:p>
            <a:pPr lvl="1"/>
            <a:r>
              <a:rPr lang="en-US" dirty="0" err="1"/>
              <a:t>Ie</a:t>
            </a:r>
            <a:r>
              <a:rPr lang="en-US" dirty="0"/>
              <a:t>, what spaces received aid and assistance fastest?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604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610A-6CBD-1A46-B262-C8DB0F5C5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dirty="0" err="1"/>
              <a:t>Necropolitics</a:t>
            </a:r>
            <a:r>
              <a:rPr lang="en-US" dirty="0"/>
              <a:t>” (</a:t>
            </a:r>
            <a:r>
              <a:rPr lang="en-US" dirty="0" err="1"/>
              <a:t>Mbembe</a:t>
            </a:r>
            <a:r>
              <a:rPr lang="en-US" dirty="0"/>
              <a:t> 2003)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5FA2B-7EC3-2948-A1C8-D0843F53B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Production of “death-spaces”</a:t>
            </a:r>
          </a:p>
          <a:p>
            <a:pPr lvl="1"/>
            <a:r>
              <a:rPr lang="en-US" dirty="0"/>
              <a:t>Spaces where populations are exposed to violence, harm, environmental degradation</a:t>
            </a:r>
          </a:p>
          <a:p>
            <a:pPr lvl="2"/>
            <a:r>
              <a:rPr lang="en-US" dirty="0"/>
              <a:t>Unlivable worlds</a:t>
            </a:r>
          </a:p>
          <a:p>
            <a:pPr lvl="2"/>
            <a:endParaRPr lang="en-US" dirty="0"/>
          </a:p>
          <a:p>
            <a:r>
              <a:rPr lang="en-US" dirty="0"/>
              <a:t>How does failed response produce an “unlivable world”?</a:t>
            </a:r>
          </a:p>
        </p:txBody>
      </p:sp>
    </p:spTree>
    <p:extLst>
      <p:ext uri="{BB962C8B-B14F-4D97-AF65-F5344CB8AC3E}">
        <p14:creationId xmlns:p14="http://schemas.microsoft.com/office/powerpoint/2010/main" val="1207343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3669-18DD-824F-A6AA-79963044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Death toll controversy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BA725-22D4-B344-988A-96DBA4B4E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Initial government claims: 64 deaths</a:t>
            </a:r>
          </a:p>
          <a:p>
            <a:r>
              <a:rPr lang="en-US" dirty="0"/>
              <a:t>Revised (Aug 2018): 2,975</a:t>
            </a:r>
          </a:p>
          <a:p>
            <a:r>
              <a:rPr lang="en-US" dirty="0"/>
              <a:t>Backdrop:</a:t>
            </a:r>
          </a:p>
          <a:p>
            <a:pPr lvl="1"/>
            <a:r>
              <a:rPr lang="en-US" dirty="0"/>
              <a:t>NEJM study (May 2018): </a:t>
            </a:r>
            <a:r>
              <a:rPr lang="en-US" i="1" dirty="0"/>
              <a:t>at least </a:t>
            </a:r>
            <a:r>
              <a:rPr lang="en-US" dirty="0"/>
              <a:t>4645 dead</a:t>
            </a:r>
          </a:p>
          <a:p>
            <a:pPr lvl="2"/>
            <a:r>
              <a:rPr lang="en-US" dirty="0"/>
              <a:t>Locals estimate more…</a:t>
            </a:r>
          </a:p>
          <a:p>
            <a:r>
              <a:rPr lang="en-US" dirty="0"/>
              <a:t>Result of indirect impacts</a:t>
            </a:r>
          </a:p>
          <a:p>
            <a:pPr lvl="1"/>
            <a:r>
              <a:rPr lang="en-US" dirty="0"/>
              <a:t>Exposure to premature death</a:t>
            </a:r>
          </a:p>
          <a:p>
            <a:pPr lvl="2"/>
            <a:r>
              <a:rPr lang="en-US" dirty="0"/>
              <a:t>Lack electricity, medicine, mobility</a:t>
            </a:r>
          </a:p>
          <a:p>
            <a:pPr lvl="2"/>
            <a:r>
              <a:rPr lang="en-US" dirty="0"/>
              <a:t>Lack water, food, sanitation</a:t>
            </a:r>
          </a:p>
          <a:p>
            <a:pPr lvl="2"/>
            <a:r>
              <a:rPr lang="en-US" dirty="0"/>
              <a:t>Prone to disease</a:t>
            </a:r>
          </a:p>
        </p:txBody>
      </p:sp>
    </p:spTree>
    <p:extLst>
      <p:ext uri="{BB962C8B-B14F-4D97-AF65-F5344CB8AC3E}">
        <p14:creationId xmlns:p14="http://schemas.microsoft.com/office/powerpoint/2010/main" val="968752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20243-DD12-DB40-B05B-6DE91A84A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Violence of Disaster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1E370-F4E8-4745-8632-D4CF9C2EF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Context: collapse of Puerto Rican ‘miracle’</a:t>
            </a:r>
          </a:p>
          <a:p>
            <a:pPr lvl="1"/>
            <a:r>
              <a:rPr lang="en-US" dirty="0"/>
              <a:t>1948-1960s: Operation Bootstrap</a:t>
            </a:r>
          </a:p>
          <a:p>
            <a:pPr lvl="2"/>
            <a:r>
              <a:rPr lang="en-US" dirty="0"/>
              <a:t>Rapid industrialization and economic growth</a:t>
            </a:r>
          </a:p>
          <a:p>
            <a:pPr lvl="2"/>
            <a:r>
              <a:rPr lang="en-US" dirty="0"/>
              <a:t>Increase in wages, living conditions (still uneven)</a:t>
            </a:r>
          </a:p>
          <a:p>
            <a:pPr lvl="1"/>
            <a:r>
              <a:rPr lang="en-US" dirty="0"/>
              <a:t>But: initial problems</a:t>
            </a:r>
          </a:p>
          <a:p>
            <a:pPr lvl="2"/>
            <a:r>
              <a:rPr lang="en-US" dirty="0"/>
              <a:t>Increased reliance on food imports </a:t>
            </a:r>
          </a:p>
          <a:p>
            <a:pPr lvl="2"/>
            <a:r>
              <a:rPr lang="en-US" dirty="0"/>
              <a:t>Enclave economy (early example of EPZ, Assembly)</a:t>
            </a:r>
          </a:p>
          <a:p>
            <a:pPr lvl="2"/>
            <a:r>
              <a:rPr lang="en-US" dirty="0"/>
              <a:t>Assets: increasingly held by US investors</a:t>
            </a:r>
          </a:p>
          <a:p>
            <a:pPr lvl="2"/>
            <a:r>
              <a:rPr lang="en-US" dirty="0"/>
              <a:t>Limited labor, environmental regulations</a:t>
            </a:r>
          </a:p>
          <a:p>
            <a:pPr lvl="1"/>
            <a:r>
              <a:rPr lang="en-US" dirty="0"/>
              <a:t>1973/4: collapse of economy</a:t>
            </a:r>
          </a:p>
          <a:p>
            <a:pPr lvl="2"/>
            <a:r>
              <a:rPr lang="en-US" dirty="0"/>
              <a:t>Contracted growth</a:t>
            </a:r>
          </a:p>
          <a:p>
            <a:pPr lvl="2"/>
            <a:r>
              <a:rPr lang="en-US" dirty="0"/>
              <a:t>Rising unemployment</a:t>
            </a:r>
          </a:p>
        </p:txBody>
      </p:sp>
    </p:spTree>
    <p:extLst>
      <p:ext uri="{BB962C8B-B14F-4D97-AF65-F5344CB8AC3E}">
        <p14:creationId xmlns:p14="http://schemas.microsoft.com/office/powerpoint/2010/main" val="3217932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F420F-A4D0-1C45-823E-2808C5464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Violence of Disaster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21FD-9D53-4C43-BA7A-D995D34C8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Response to crisis</a:t>
            </a:r>
          </a:p>
          <a:p>
            <a:pPr lvl="1"/>
            <a:r>
              <a:rPr lang="en-US" dirty="0"/>
              <a:t>Double down on investor-friendly policies</a:t>
            </a:r>
          </a:p>
          <a:p>
            <a:pPr lvl="2"/>
            <a:r>
              <a:rPr lang="en-US" dirty="0"/>
              <a:t>Create ‘environment’ for investment</a:t>
            </a:r>
          </a:p>
          <a:p>
            <a:pPr lvl="1"/>
            <a:r>
              <a:rPr lang="en-US" dirty="0"/>
              <a:t>Expansion of public sector (through 1990s)</a:t>
            </a:r>
          </a:p>
          <a:p>
            <a:pPr lvl="2"/>
            <a:r>
              <a:rPr lang="en-US" dirty="0"/>
              <a:t>Compensate for unemployment in the private sector</a:t>
            </a:r>
          </a:p>
          <a:p>
            <a:pPr lvl="1"/>
            <a:r>
              <a:rPr lang="en-US" dirty="0"/>
              <a:t>Increased government reliance on US funds, external loans</a:t>
            </a:r>
          </a:p>
          <a:p>
            <a:r>
              <a:rPr lang="en-US" dirty="0"/>
              <a:t>But…</a:t>
            </a:r>
          </a:p>
          <a:p>
            <a:pPr lvl="1"/>
            <a:r>
              <a:rPr lang="en-US" dirty="0"/>
              <a:t>US funds, tax incentives evaporated (1990s)</a:t>
            </a:r>
          </a:p>
          <a:p>
            <a:pPr lvl="1"/>
            <a:r>
              <a:rPr lang="en-US" dirty="0"/>
              <a:t>Government lost access to loans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DAF8-1311-1146-B894-19533232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Violence of Disaster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82002-023C-BA43-8E08-F19B06130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Result:</a:t>
            </a:r>
          </a:p>
          <a:p>
            <a:pPr lvl="1"/>
            <a:r>
              <a:rPr lang="en-US" dirty="0"/>
              <a:t>2006 insolvency, public sector layoffs</a:t>
            </a:r>
          </a:p>
          <a:p>
            <a:pPr lvl="1"/>
            <a:r>
              <a:rPr lang="en-US" dirty="0"/>
              <a:t>Early 2010s: effective sovereignty transferred to non-representative Financial Advisory Board</a:t>
            </a:r>
          </a:p>
          <a:p>
            <a:r>
              <a:rPr lang="en-US" dirty="0"/>
              <a:t>Vulnerability</a:t>
            </a:r>
          </a:p>
          <a:p>
            <a:pPr lvl="1"/>
            <a:r>
              <a:rPr lang="en-US" dirty="0"/>
              <a:t>Limited investment in infrastructure</a:t>
            </a:r>
          </a:p>
          <a:p>
            <a:pPr lvl="1"/>
            <a:r>
              <a:rPr lang="en-US" dirty="0"/>
              <a:t>Limited efforts to address </a:t>
            </a:r>
            <a:r>
              <a:rPr lang="en-US"/>
              <a:t>food insecurity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7EA6E-18F1-F842-BD91-C3CEF5FAA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Recurring Violence of Disaster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6992D-5026-7B46-9D90-6105571D7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Post-Maria impacts:</a:t>
            </a:r>
          </a:p>
          <a:p>
            <a:pPr lvl="1"/>
            <a:r>
              <a:rPr lang="en-US" dirty="0"/>
              <a:t>Continued effort to remake island for investor class</a:t>
            </a:r>
          </a:p>
          <a:p>
            <a:pPr lvl="2"/>
            <a:r>
              <a:rPr lang="en-US" dirty="0"/>
              <a:t>Especially tech sector elites</a:t>
            </a:r>
          </a:p>
          <a:p>
            <a:pPr lvl="1"/>
            <a:r>
              <a:rPr lang="en-US" dirty="0"/>
              <a:t>“Disaster capitalism” (Klein 2018)</a:t>
            </a:r>
          </a:p>
          <a:p>
            <a:pPr lvl="2"/>
            <a:r>
              <a:rPr lang="en-US" dirty="0"/>
              <a:t>Disasters offer opportunities for enhanced profit, capital accumulation</a:t>
            </a:r>
          </a:p>
        </p:txBody>
      </p:sp>
    </p:spTree>
    <p:extLst>
      <p:ext uri="{BB962C8B-B14F-4D97-AF65-F5344CB8AC3E}">
        <p14:creationId xmlns:p14="http://schemas.microsoft.com/office/powerpoint/2010/main" val="1417891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392</Words>
  <Application>Microsoft Macintosh PowerPoint</Application>
  <PresentationFormat>Widescreen</PresentationFormat>
  <Paragraphs>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Disaster Recovery and Recurring Violence in Puerto Rico</vt:lpstr>
      <vt:lpstr>Hurricanes Irma and Maria</vt:lpstr>
      <vt:lpstr>What were the storms’ impacts?</vt:lpstr>
      <vt:lpstr>How did the US federal government response differ from aid to other states?</vt:lpstr>
      <vt:lpstr>“Necropolitics” (Mbembe 2003)</vt:lpstr>
      <vt:lpstr>Death toll controversy</vt:lpstr>
      <vt:lpstr>Recurring Violence of Disaster Impacts</vt:lpstr>
      <vt:lpstr>Recurring Violence of Disaster Impacts</vt:lpstr>
      <vt:lpstr>Recurring Violence of Disaster Impacts</vt:lpstr>
      <vt:lpstr>Recurring Violence of Disaster Impacts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 Recovery and Recurring Violence in Puerto Rico</dc:title>
  <dc:creator>Microsoft Office User</dc:creator>
  <cp:lastModifiedBy>Kevin Grove</cp:lastModifiedBy>
  <cp:revision>5</cp:revision>
  <cp:lastPrinted>2018-11-29T14:27:42Z</cp:lastPrinted>
  <dcterms:created xsi:type="dcterms:W3CDTF">2018-11-29T14:05:58Z</dcterms:created>
  <dcterms:modified xsi:type="dcterms:W3CDTF">2019-11-26T14:24:34Z</dcterms:modified>
</cp:coreProperties>
</file>